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83" r:id="rId6"/>
    <p:sldId id="259" r:id="rId7"/>
    <p:sldId id="263" r:id="rId8"/>
    <p:sldId id="320" r:id="rId9"/>
    <p:sldId id="321" r:id="rId10"/>
    <p:sldId id="316" r:id="rId11"/>
    <p:sldId id="306" r:id="rId12"/>
    <p:sldId id="305" r:id="rId13"/>
    <p:sldId id="304" r:id="rId14"/>
    <p:sldId id="311" r:id="rId15"/>
    <p:sldId id="317" r:id="rId16"/>
    <p:sldId id="309" r:id="rId17"/>
    <p:sldId id="310" r:id="rId18"/>
    <p:sldId id="308" r:id="rId19"/>
    <p:sldId id="312" r:id="rId20"/>
    <p:sldId id="302" r:id="rId21"/>
    <p:sldId id="303" r:id="rId22"/>
    <p:sldId id="284" r:id="rId23"/>
    <p:sldId id="318" r:id="rId24"/>
    <p:sldId id="261" r:id="rId25"/>
    <p:sldId id="285" r:id="rId26"/>
    <p:sldId id="286" r:id="rId27"/>
    <p:sldId id="287" r:id="rId28"/>
    <p:sldId id="288" r:id="rId29"/>
    <p:sldId id="322" r:id="rId30"/>
    <p:sldId id="291" r:id="rId31"/>
    <p:sldId id="299" r:id="rId32"/>
    <p:sldId id="300" r:id="rId33"/>
    <p:sldId id="298" r:id="rId34"/>
    <p:sldId id="289" r:id="rId35"/>
    <p:sldId id="293" r:id="rId36"/>
    <p:sldId id="297" r:id="rId37"/>
    <p:sldId id="290" r:id="rId38"/>
    <p:sldId id="294" r:id="rId39"/>
    <p:sldId id="296" r:id="rId40"/>
    <p:sldId id="295" r:id="rId41"/>
    <p:sldId id="262" r:id="rId42"/>
    <p:sldId id="264" r:id="rId43"/>
    <p:sldId id="265" r:id="rId44"/>
    <p:sldId id="313" r:id="rId45"/>
    <p:sldId id="314" r:id="rId46"/>
    <p:sldId id="315" r:id="rId47"/>
    <p:sldId id="323" r:id="rId48"/>
    <p:sldId id="324" r:id="rId49"/>
    <p:sldId id="325" r:id="rId50"/>
    <p:sldId id="326" r:id="rId51"/>
    <p:sldId id="327" r:id="rId52"/>
    <p:sldId id="328" r:id="rId53"/>
    <p:sldId id="301" r:id="rId5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4109" autoAdjust="0"/>
  </p:normalViewPr>
  <p:slideViewPr>
    <p:cSldViewPr snapToGrid="0">
      <p:cViewPr varScale="1">
        <p:scale>
          <a:sx n="69" d="100"/>
          <a:sy n="69" d="100"/>
        </p:scale>
        <p:origin x="702" y="66"/>
      </p:cViewPr>
      <p:guideLst/>
    </p:cSldViewPr>
  </p:slideViewPr>
  <p:outlineViewPr>
    <p:cViewPr>
      <p:scale>
        <a:sx n="33" d="100"/>
        <a:sy n="33" d="100"/>
      </p:scale>
      <p:origin x="0" y="-80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5AE3-AC43-40F0-9FB0-FE45595A096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A5F1EB-7DE8-42F2-89D4-8FD99C0A3F36}">
      <dgm:prSet/>
      <dgm:spPr/>
      <dgm:t>
        <a:bodyPr/>
        <a:lstStyle/>
        <a:p>
          <a:r>
            <a:rPr lang="en-US" b="1"/>
            <a:t>Documentazione: </a:t>
          </a:r>
          <a:endParaRPr lang="en-US"/>
        </a:p>
      </dgm:t>
    </dgm:pt>
    <dgm:pt modelId="{958C0A64-BAC0-418C-9C88-9D03CB9B02FA}" type="parTrans" cxnId="{5F16A87F-A268-4FAF-84E2-315D25DF5DA4}">
      <dgm:prSet/>
      <dgm:spPr/>
      <dgm:t>
        <a:bodyPr/>
        <a:lstStyle/>
        <a:p>
          <a:endParaRPr lang="en-US"/>
        </a:p>
      </dgm:t>
    </dgm:pt>
    <dgm:pt modelId="{B5A7EC76-CA25-41BA-B4BB-AA8EA8166D4E}" type="sibTrans" cxnId="{5F16A87F-A268-4FAF-84E2-315D25DF5DA4}">
      <dgm:prSet/>
      <dgm:spPr/>
      <dgm:t>
        <a:bodyPr/>
        <a:lstStyle/>
        <a:p>
          <a:endParaRPr lang="en-US"/>
        </a:p>
      </dgm:t>
    </dgm:pt>
    <dgm:pt modelId="{A5307FB8-A861-4969-86E5-2DF65B8B35ED}">
      <dgm:prSet/>
      <dgm:spPr/>
      <dgm:t>
        <a:bodyPr/>
        <a:lstStyle/>
        <a:p>
          <a:r>
            <a:rPr lang="en-US" b="1" dirty="0"/>
            <a:t>- Test Plan</a:t>
          </a:r>
          <a:endParaRPr lang="en-US" dirty="0"/>
        </a:p>
      </dgm:t>
    </dgm:pt>
    <dgm:pt modelId="{1CF6CA3A-1F47-4207-B72C-EBC8E6FF1767}" type="parTrans" cxnId="{0960B314-AEFC-47AE-B1FC-7C04CCCAAED8}">
      <dgm:prSet/>
      <dgm:spPr/>
      <dgm:t>
        <a:bodyPr/>
        <a:lstStyle/>
        <a:p>
          <a:endParaRPr lang="en-US"/>
        </a:p>
      </dgm:t>
    </dgm:pt>
    <dgm:pt modelId="{9E13E832-8F57-4E54-9256-F5A5205D26A5}" type="sibTrans" cxnId="{0960B314-AEFC-47AE-B1FC-7C04CCCAAED8}">
      <dgm:prSet/>
      <dgm:spPr/>
      <dgm:t>
        <a:bodyPr/>
        <a:lstStyle/>
        <a:p>
          <a:endParaRPr lang="en-US"/>
        </a:p>
      </dgm:t>
    </dgm:pt>
    <dgm:pt modelId="{CC0AF736-C297-4801-8143-D4DB86127BB4}">
      <dgm:prSet/>
      <dgm:spPr/>
      <dgm:t>
        <a:bodyPr/>
        <a:lstStyle/>
        <a:p>
          <a:r>
            <a:rPr lang="en-US" b="1" dirty="0"/>
            <a:t>- Integration Test Case Document</a:t>
          </a:r>
          <a:endParaRPr lang="en-US" dirty="0"/>
        </a:p>
      </dgm:t>
    </dgm:pt>
    <dgm:pt modelId="{956D27EC-4D7C-4C99-B95B-0536574115AF}" type="parTrans" cxnId="{C2900E51-0494-4B24-80A0-93BC61FFC7CC}">
      <dgm:prSet/>
      <dgm:spPr/>
      <dgm:t>
        <a:bodyPr/>
        <a:lstStyle/>
        <a:p>
          <a:endParaRPr lang="en-US"/>
        </a:p>
      </dgm:t>
    </dgm:pt>
    <dgm:pt modelId="{F1B4F800-B645-43B0-90D1-A72AE5204CE2}" type="sibTrans" cxnId="{C2900E51-0494-4B24-80A0-93BC61FFC7CC}">
      <dgm:prSet/>
      <dgm:spPr/>
      <dgm:t>
        <a:bodyPr/>
        <a:lstStyle/>
        <a:p>
          <a:endParaRPr lang="en-US"/>
        </a:p>
      </dgm:t>
    </dgm:pt>
    <dgm:pt modelId="{B731D42E-73E8-4993-B01A-DBF26A6BA033}">
      <dgm:prSet/>
      <dgm:spPr/>
      <dgm:t>
        <a:bodyPr/>
        <a:lstStyle/>
        <a:p>
          <a:r>
            <a:rPr lang="en-US" b="1" dirty="0"/>
            <a:t>- Test Case Specification</a:t>
          </a:r>
          <a:endParaRPr lang="en-US" dirty="0"/>
        </a:p>
      </dgm:t>
    </dgm:pt>
    <dgm:pt modelId="{F881C4CB-DC7C-4C6F-B018-ACCA41DC4FE1}" type="parTrans" cxnId="{3F46F301-CE03-4B43-84CD-156075736257}">
      <dgm:prSet/>
      <dgm:spPr/>
      <dgm:t>
        <a:bodyPr/>
        <a:lstStyle/>
        <a:p>
          <a:endParaRPr lang="en-US"/>
        </a:p>
      </dgm:t>
    </dgm:pt>
    <dgm:pt modelId="{E2F2F6EC-4D11-49EF-A660-D67331F3245D}" type="sibTrans" cxnId="{3F46F301-CE03-4B43-84CD-156075736257}">
      <dgm:prSet/>
      <dgm:spPr/>
      <dgm:t>
        <a:bodyPr/>
        <a:lstStyle/>
        <a:p>
          <a:endParaRPr lang="en-US"/>
        </a:p>
      </dgm:t>
    </dgm:pt>
    <dgm:pt modelId="{F3FECF25-784C-4AAC-93DF-D2DD1777B469}">
      <dgm:prSet/>
      <dgm:spPr/>
      <dgm:t>
        <a:bodyPr/>
        <a:lstStyle/>
        <a:p>
          <a:r>
            <a:rPr lang="en-US" b="1"/>
            <a:t>- Testing Summary Report</a:t>
          </a:r>
          <a:endParaRPr lang="en-US"/>
        </a:p>
      </dgm:t>
    </dgm:pt>
    <dgm:pt modelId="{35B5136B-E928-4FC9-AF5E-460BDD26BFF6}" type="parTrans" cxnId="{429E2C8E-B6E5-435B-8D47-0C0C2E9DEF8B}">
      <dgm:prSet/>
      <dgm:spPr/>
      <dgm:t>
        <a:bodyPr/>
        <a:lstStyle/>
        <a:p>
          <a:endParaRPr lang="en-US"/>
        </a:p>
      </dgm:t>
    </dgm:pt>
    <dgm:pt modelId="{A4EC15B0-CE32-4267-8FB3-667AE796E716}" type="sibTrans" cxnId="{429E2C8E-B6E5-435B-8D47-0C0C2E9DEF8B}">
      <dgm:prSet/>
      <dgm:spPr/>
      <dgm:t>
        <a:bodyPr/>
        <a:lstStyle/>
        <a:p>
          <a:endParaRPr lang="en-US"/>
        </a:p>
      </dgm:t>
    </dgm:pt>
    <dgm:pt modelId="{44B5E1C7-184C-430F-955F-96CEABFA9289}">
      <dgm:prSet/>
      <dgm:spPr/>
      <dgm:t>
        <a:bodyPr/>
        <a:lstStyle/>
        <a:p>
          <a:r>
            <a:rPr lang="en-US" b="1" dirty="0"/>
            <a:t>- Test Incident Report</a:t>
          </a:r>
          <a:endParaRPr lang="en-US" dirty="0"/>
        </a:p>
      </dgm:t>
    </dgm:pt>
    <dgm:pt modelId="{99D4AB2F-53BB-4F9E-A307-6E602B6393CF}" type="parTrans" cxnId="{C62A775E-809E-4049-ADCD-744C2D285E5B}">
      <dgm:prSet/>
      <dgm:spPr/>
      <dgm:t>
        <a:bodyPr/>
        <a:lstStyle/>
        <a:p>
          <a:endParaRPr lang="it-IT"/>
        </a:p>
      </dgm:t>
    </dgm:pt>
    <dgm:pt modelId="{ACBB90B5-8946-40EE-8B04-9A240757279D}" type="sibTrans" cxnId="{C62A775E-809E-4049-ADCD-744C2D285E5B}">
      <dgm:prSet/>
      <dgm:spPr/>
      <dgm:t>
        <a:bodyPr/>
        <a:lstStyle/>
        <a:p>
          <a:endParaRPr lang="it-IT"/>
        </a:p>
      </dgm:t>
    </dgm:pt>
    <dgm:pt modelId="{63C37C31-E792-46FB-B5B6-FDBD8BCD8106}">
      <dgm:prSet/>
      <dgm:spPr/>
      <dgm:t>
        <a:bodyPr/>
        <a:lstStyle/>
        <a:p>
          <a:r>
            <a:rPr lang="en-US" b="1" dirty="0"/>
            <a:t>- Test Execution Report</a:t>
          </a:r>
          <a:endParaRPr lang="en-US" dirty="0"/>
        </a:p>
      </dgm:t>
    </dgm:pt>
    <dgm:pt modelId="{2DAE00FF-E5C8-4EB0-8DC6-EF2EE6241CBD}" type="parTrans" cxnId="{6616D405-FB39-4408-89BB-97D63BBD2F78}">
      <dgm:prSet/>
      <dgm:spPr/>
      <dgm:t>
        <a:bodyPr/>
        <a:lstStyle/>
        <a:p>
          <a:endParaRPr lang="it-IT"/>
        </a:p>
      </dgm:t>
    </dgm:pt>
    <dgm:pt modelId="{299AF372-9585-4801-9609-DF840F6A50D3}" type="sibTrans" cxnId="{6616D405-FB39-4408-89BB-97D63BBD2F78}">
      <dgm:prSet/>
      <dgm:spPr/>
      <dgm:t>
        <a:bodyPr/>
        <a:lstStyle/>
        <a:p>
          <a:endParaRPr lang="it-IT"/>
        </a:p>
      </dgm:t>
    </dgm:pt>
    <dgm:pt modelId="{4D374BA4-A91C-4B0D-920E-A2ADB8B59C5F}" type="pres">
      <dgm:prSet presAssocID="{48A35AE3-AC43-40F0-9FB0-FE45595A0962}" presName="linear" presStyleCnt="0">
        <dgm:presLayoutVars>
          <dgm:animLvl val="lvl"/>
          <dgm:resizeHandles val="exact"/>
        </dgm:presLayoutVars>
      </dgm:prSet>
      <dgm:spPr/>
    </dgm:pt>
    <dgm:pt modelId="{C867BA8C-C4C7-40AF-A868-6349B183CF98}" type="pres">
      <dgm:prSet presAssocID="{85A5F1EB-7DE8-42F2-89D4-8FD99C0A3F3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D984F49-5AFE-4B19-932F-AE86215918C5}" type="pres">
      <dgm:prSet presAssocID="{B5A7EC76-CA25-41BA-B4BB-AA8EA8166D4E}" presName="spacer" presStyleCnt="0"/>
      <dgm:spPr/>
    </dgm:pt>
    <dgm:pt modelId="{DFF847FF-A5E4-4E93-89F9-5BB3A18A8302}" type="pres">
      <dgm:prSet presAssocID="{A5307FB8-A861-4969-86E5-2DF65B8B35E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0067FD4-9B44-4FE6-AE45-E59A331B08C8}" type="pres">
      <dgm:prSet presAssocID="{9E13E832-8F57-4E54-9256-F5A5205D26A5}" presName="spacer" presStyleCnt="0"/>
      <dgm:spPr/>
    </dgm:pt>
    <dgm:pt modelId="{8D49A843-068D-4BFA-9C63-F2A0D04C7E57}" type="pres">
      <dgm:prSet presAssocID="{CC0AF736-C297-4801-8143-D4DB86127BB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9216EE1-E145-45F9-A374-C916186C60FC}" type="pres">
      <dgm:prSet presAssocID="{F1B4F800-B645-43B0-90D1-A72AE5204CE2}" presName="spacer" presStyleCnt="0"/>
      <dgm:spPr/>
    </dgm:pt>
    <dgm:pt modelId="{31927574-94EB-4F54-92EC-5677AD8FBAD2}" type="pres">
      <dgm:prSet presAssocID="{B731D42E-73E8-4993-B01A-DBF26A6BA033}" presName="parentText" presStyleLbl="node1" presStyleIdx="3" presStyleCnt="7" custLinFactNeighborX="232">
        <dgm:presLayoutVars>
          <dgm:chMax val="0"/>
          <dgm:bulletEnabled val="1"/>
        </dgm:presLayoutVars>
      </dgm:prSet>
      <dgm:spPr/>
    </dgm:pt>
    <dgm:pt modelId="{8E5FA816-CDE1-4D0F-8A72-3B90CAA30A77}" type="pres">
      <dgm:prSet presAssocID="{E2F2F6EC-4D11-49EF-A660-D67331F3245D}" presName="spacer" presStyleCnt="0"/>
      <dgm:spPr/>
    </dgm:pt>
    <dgm:pt modelId="{7116BC43-4A89-497C-9582-13F65F960008}" type="pres">
      <dgm:prSet presAssocID="{F3FECF25-784C-4AAC-93DF-D2DD1777B46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04F95DA-4DE2-43BB-BD0D-19578655C246}" type="pres">
      <dgm:prSet presAssocID="{A4EC15B0-CE32-4267-8FB3-667AE796E716}" presName="spacer" presStyleCnt="0"/>
      <dgm:spPr/>
    </dgm:pt>
    <dgm:pt modelId="{FDC3C25E-26D3-401E-9392-E59154F0AB79}" type="pres">
      <dgm:prSet presAssocID="{44B5E1C7-184C-430F-955F-96CEABFA928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021F776-308B-4D37-BCE8-33ED887B4A23}" type="pres">
      <dgm:prSet presAssocID="{ACBB90B5-8946-40EE-8B04-9A240757279D}" presName="spacer" presStyleCnt="0"/>
      <dgm:spPr/>
    </dgm:pt>
    <dgm:pt modelId="{EA7CD388-C88C-407A-A147-CBFB7EC362A4}" type="pres">
      <dgm:prSet presAssocID="{63C37C31-E792-46FB-B5B6-FDBD8BCD810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46F301-CE03-4B43-84CD-156075736257}" srcId="{48A35AE3-AC43-40F0-9FB0-FE45595A0962}" destId="{B731D42E-73E8-4993-B01A-DBF26A6BA033}" srcOrd="3" destOrd="0" parTransId="{F881C4CB-DC7C-4C6F-B018-ACCA41DC4FE1}" sibTransId="{E2F2F6EC-4D11-49EF-A660-D67331F3245D}"/>
    <dgm:cxn modelId="{6616D405-FB39-4408-89BB-97D63BBD2F78}" srcId="{48A35AE3-AC43-40F0-9FB0-FE45595A0962}" destId="{63C37C31-E792-46FB-B5B6-FDBD8BCD8106}" srcOrd="6" destOrd="0" parTransId="{2DAE00FF-E5C8-4EB0-8DC6-EF2EE6241CBD}" sibTransId="{299AF372-9585-4801-9609-DF840F6A50D3}"/>
    <dgm:cxn modelId="{0960B314-AEFC-47AE-B1FC-7C04CCCAAED8}" srcId="{48A35AE3-AC43-40F0-9FB0-FE45595A0962}" destId="{A5307FB8-A861-4969-86E5-2DF65B8B35ED}" srcOrd="1" destOrd="0" parTransId="{1CF6CA3A-1F47-4207-B72C-EBC8E6FF1767}" sibTransId="{9E13E832-8F57-4E54-9256-F5A5205D26A5}"/>
    <dgm:cxn modelId="{B9710416-D5AB-470C-91A6-29EBC0E87930}" type="presOf" srcId="{CC0AF736-C297-4801-8143-D4DB86127BB4}" destId="{8D49A843-068D-4BFA-9C63-F2A0D04C7E57}" srcOrd="0" destOrd="0" presId="urn:microsoft.com/office/officeart/2005/8/layout/vList2"/>
    <dgm:cxn modelId="{C44DA41B-11C0-49FA-9F30-5BBE844C3CF2}" type="presOf" srcId="{63C37C31-E792-46FB-B5B6-FDBD8BCD8106}" destId="{EA7CD388-C88C-407A-A147-CBFB7EC362A4}" srcOrd="0" destOrd="0" presId="urn:microsoft.com/office/officeart/2005/8/layout/vList2"/>
    <dgm:cxn modelId="{6EEBCB21-D16F-480A-9BC2-294EB3A4C30A}" type="presOf" srcId="{48A35AE3-AC43-40F0-9FB0-FE45595A0962}" destId="{4D374BA4-A91C-4B0D-920E-A2ADB8B59C5F}" srcOrd="0" destOrd="0" presId="urn:microsoft.com/office/officeart/2005/8/layout/vList2"/>
    <dgm:cxn modelId="{7697CE35-61BB-45D7-AB9D-FC78751A579D}" type="presOf" srcId="{44B5E1C7-184C-430F-955F-96CEABFA9289}" destId="{FDC3C25E-26D3-401E-9392-E59154F0AB79}" srcOrd="0" destOrd="0" presId="urn:microsoft.com/office/officeart/2005/8/layout/vList2"/>
    <dgm:cxn modelId="{C62A775E-809E-4049-ADCD-744C2D285E5B}" srcId="{48A35AE3-AC43-40F0-9FB0-FE45595A0962}" destId="{44B5E1C7-184C-430F-955F-96CEABFA9289}" srcOrd="5" destOrd="0" parTransId="{99D4AB2F-53BB-4F9E-A307-6E602B6393CF}" sibTransId="{ACBB90B5-8946-40EE-8B04-9A240757279D}"/>
    <dgm:cxn modelId="{134BA267-8946-41C6-8E8B-3197C7225490}" type="presOf" srcId="{A5307FB8-A861-4969-86E5-2DF65B8B35ED}" destId="{DFF847FF-A5E4-4E93-89F9-5BB3A18A8302}" srcOrd="0" destOrd="0" presId="urn:microsoft.com/office/officeart/2005/8/layout/vList2"/>
    <dgm:cxn modelId="{C981C54E-CB39-4FC7-BCAB-55A232B0334F}" type="presOf" srcId="{F3FECF25-784C-4AAC-93DF-D2DD1777B469}" destId="{7116BC43-4A89-497C-9582-13F65F960008}" srcOrd="0" destOrd="0" presId="urn:microsoft.com/office/officeart/2005/8/layout/vList2"/>
    <dgm:cxn modelId="{C2900E51-0494-4B24-80A0-93BC61FFC7CC}" srcId="{48A35AE3-AC43-40F0-9FB0-FE45595A0962}" destId="{CC0AF736-C297-4801-8143-D4DB86127BB4}" srcOrd="2" destOrd="0" parTransId="{956D27EC-4D7C-4C99-B95B-0536574115AF}" sibTransId="{F1B4F800-B645-43B0-90D1-A72AE5204CE2}"/>
    <dgm:cxn modelId="{4DDAE67C-A4E9-4671-B4F4-DD7B5BD48AB6}" type="presOf" srcId="{B731D42E-73E8-4993-B01A-DBF26A6BA033}" destId="{31927574-94EB-4F54-92EC-5677AD8FBAD2}" srcOrd="0" destOrd="0" presId="urn:microsoft.com/office/officeart/2005/8/layout/vList2"/>
    <dgm:cxn modelId="{5F16A87F-A268-4FAF-84E2-315D25DF5DA4}" srcId="{48A35AE3-AC43-40F0-9FB0-FE45595A0962}" destId="{85A5F1EB-7DE8-42F2-89D4-8FD99C0A3F36}" srcOrd="0" destOrd="0" parTransId="{958C0A64-BAC0-418C-9C88-9D03CB9B02FA}" sibTransId="{B5A7EC76-CA25-41BA-B4BB-AA8EA8166D4E}"/>
    <dgm:cxn modelId="{429E2C8E-B6E5-435B-8D47-0C0C2E9DEF8B}" srcId="{48A35AE3-AC43-40F0-9FB0-FE45595A0962}" destId="{F3FECF25-784C-4AAC-93DF-D2DD1777B469}" srcOrd="4" destOrd="0" parTransId="{35B5136B-E928-4FC9-AF5E-460BDD26BFF6}" sibTransId="{A4EC15B0-CE32-4267-8FB3-667AE796E716}"/>
    <dgm:cxn modelId="{B400288F-3862-47E2-87AB-3B724A457209}" type="presOf" srcId="{85A5F1EB-7DE8-42F2-89D4-8FD99C0A3F36}" destId="{C867BA8C-C4C7-40AF-A868-6349B183CF98}" srcOrd="0" destOrd="0" presId="urn:microsoft.com/office/officeart/2005/8/layout/vList2"/>
    <dgm:cxn modelId="{CC102830-6941-4D25-9477-12E1D2DAAAF3}" type="presParOf" srcId="{4D374BA4-A91C-4B0D-920E-A2ADB8B59C5F}" destId="{C867BA8C-C4C7-40AF-A868-6349B183CF98}" srcOrd="0" destOrd="0" presId="urn:microsoft.com/office/officeart/2005/8/layout/vList2"/>
    <dgm:cxn modelId="{8D57F118-7C4E-414C-9655-0D0B66F92F95}" type="presParOf" srcId="{4D374BA4-A91C-4B0D-920E-A2ADB8B59C5F}" destId="{5D984F49-5AFE-4B19-932F-AE86215918C5}" srcOrd="1" destOrd="0" presId="urn:microsoft.com/office/officeart/2005/8/layout/vList2"/>
    <dgm:cxn modelId="{F38B0E21-D66E-48C1-B737-7F2513B111C6}" type="presParOf" srcId="{4D374BA4-A91C-4B0D-920E-A2ADB8B59C5F}" destId="{DFF847FF-A5E4-4E93-89F9-5BB3A18A8302}" srcOrd="2" destOrd="0" presId="urn:microsoft.com/office/officeart/2005/8/layout/vList2"/>
    <dgm:cxn modelId="{56E8E9AB-D53A-4154-B10F-4619DDF7641F}" type="presParOf" srcId="{4D374BA4-A91C-4B0D-920E-A2ADB8B59C5F}" destId="{20067FD4-9B44-4FE6-AE45-E59A331B08C8}" srcOrd="3" destOrd="0" presId="urn:microsoft.com/office/officeart/2005/8/layout/vList2"/>
    <dgm:cxn modelId="{C321463A-1DFE-4117-A360-BEA6762E3F2F}" type="presParOf" srcId="{4D374BA4-A91C-4B0D-920E-A2ADB8B59C5F}" destId="{8D49A843-068D-4BFA-9C63-F2A0D04C7E57}" srcOrd="4" destOrd="0" presId="urn:microsoft.com/office/officeart/2005/8/layout/vList2"/>
    <dgm:cxn modelId="{21A96ACE-4FFB-41FE-8289-FA9882708151}" type="presParOf" srcId="{4D374BA4-A91C-4B0D-920E-A2ADB8B59C5F}" destId="{B9216EE1-E145-45F9-A374-C916186C60FC}" srcOrd="5" destOrd="0" presId="urn:microsoft.com/office/officeart/2005/8/layout/vList2"/>
    <dgm:cxn modelId="{384B4457-42DE-42BE-B5B0-8DEFC020979C}" type="presParOf" srcId="{4D374BA4-A91C-4B0D-920E-A2ADB8B59C5F}" destId="{31927574-94EB-4F54-92EC-5677AD8FBAD2}" srcOrd="6" destOrd="0" presId="urn:microsoft.com/office/officeart/2005/8/layout/vList2"/>
    <dgm:cxn modelId="{37C12732-CD3C-496F-9D5E-C7548B0539CF}" type="presParOf" srcId="{4D374BA4-A91C-4B0D-920E-A2ADB8B59C5F}" destId="{8E5FA816-CDE1-4D0F-8A72-3B90CAA30A77}" srcOrd="7" destOrd="0" presId="urn:microsoft.com/office/officeart/2005/8/layout/vList2"/>
    <dgm:cxn modelId="{CE521C8C-0384-4ED6-8548-37A881C65BB7}" type="presParOf" srcId="{4D374BA4-A91C-4B0D-920E-A2ADB8B59C5F}" destId="{7116BC43-4A89-497C-9582-13F65F960008}" srcOrd="8" destOrd="0" presId="urn:microsoft.com/office/officeart/2005/8/layout/vList2"/>
    <dgm:cxn modelId="{F32B99F9-2B7E-44DA-8D98-6F3435D7FC0D}" type="presParOf" srcId="{4D374BA4-A91C-4B0D-920E-A2ADB8B59C5F}" destId="{C04F95DA-4DE2-43BB-BD0D-19578655C246}" srcOrd="9" destOrd="0" presId="urn:microsoft.com/office/officeart/2005/8/layout/vList2"/>
    <dgm:cxn modelId="{A04ADF2F-E036-4F01-9E1E-D323575133CB}" type="presParOf" srcId="{4D374BA4-A91C-4B0D-920E-A2ADB8B59C5F}" destId="{FDC3C25E-26D3-401E-9392-E59154F0AB79}" srcOrd="10" destOrd="0" presId="urn:microsoft.com/office/officeart/2005/8/layout/vList2"/>
    <dgm:cxn modelId="{89A6F7A6-2E60-4C39-BF5F-83B454C0B9BA}" type="presParOf" srcId="{4D374BA4-A91C-4B0D-920E-A2ADB8B59C5F}" destId="{D021F776-308B-4D37-BCE8-33ED887B4A23}" srcOrd="11" destOrd="0" presId="urn:microsoft.com/office/officeart/2005/8/layout/vList2"/>
    <dgm:cxn modelId="{A47657F4-8E6D-430E-B2E2-5DF9AEFE3F94}" type="presParOf" srcId="{4D374BA4-A91C-4B0D-920E-A2ADB8B59C5F}" destId="{EA7CD388-C88C-407A-A147-CBFB7EC362A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7BA8C-C4C7-40AF-A868-6349B183CF98}">
      <dsp:nvSpPr>
        <dsp:cNvPr id="0" name=""/>
        <dsp:cNvSpPr/>
      </dsp:nvSpPr>
      <dsp:spPr>
        <a:xfrm>
          <a:off x="0" y="4615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Documentazione: </a:t>
          </a:r>
          <a:endParaRPr lang="en-US" sz="2300" kern="1200"/>
        </a:p>
      </dsp:txBody>
      <dsp:txXfrm>
        <a:off x="26930" y="73086"/>
        <a:ext cx="5127740" cy="497795"/>
      </dsp:txXfrm>
    </dsp:sp>
    <dsp:sp modelId="{DFF847FF-A5E4-4E93-89F9-5BB3A18A8302}">
      <dsp:nvSpPr>
        <dsp:cNvPr id="0" name=""/>
        <dsp:cNvSpPr/>
      </dsp:nvSpPr>
      <dsp:spPr>
        <a:xfrm>
          <a:off x="0" y="66405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Plan</a:t>
          </a:r>
          <a:endParaRPr lang="en-US" sz="2300" kern="1200" dirty="0"/>
        </a:p>
      </dsp:txBody>
      <dsp:txXfrm>
        <a:off x="26930" y="690981"/>
        <a:ext cx="5127740" cy="497795"/>
      </dsp:txXfrm>
    </dsp:sp>
    <dsp:sp modelId="{8D49A843-068D-4BFA-9C63-F2A0D04C7E57}">
      <dsp:nvSpPr>
        <dsp:cNvPr id="0" name=""/>
        <dsp:cNvSpPr/>
      </dsp:nvSpPr>
      <dsp:spPr>
        <a:xfrm>
          <a:off x="0" y="128194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Integration Test Case Document</a:t>
          </a:r>
          <a:endParaRPr lang="en-US" sz="2300" kern="1200" dirty="0"/>
        </a:p>
      </dsp:txBody>
      <dsp:txXfrm>
        <a:off x="26930" y="1308876"/>
        <a:ext cx="5127740" cy="497795"/>
      </dsp:txXfrm>
    </dsp:sp>
    <dsp:sp modelId="{31927574-94EB-4F54-92EC-5677AD8FBAD2}">
      <dsp:nvSpPr>
        <dsp:cNvPr id="0" name=""/>
        <dsp:cNvSpPr/>
      </dsp:nvSpPr>
      <dsp:spPr>
        <a:xfrm>
          <a:off x="0" y="189984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Case Specification</a:t>
          </a:r>
          <a:endParaRPr lang="en-US" sz="2300" kern="1200" dirty="0"/>
        </a:p>
      </dsp:txBody>
      <dsp:txXfrm>
        <a:off x="26930" y="1926771"/>
        <a:ext cx="5127740" cy="497795"/>
      </dsp:txXfrm>
    </dsp:sp>
    <dsp:sp modelId="{7116BC43-4A89-497C-9582-13F65F960008}">
      <dsp:nvSpPr>
        <dsp:cNvPr id="0" name=""/>
        <dsp:cNvSpPr/>
      </dsp:nvSpPr>
      <dsp:spPr>
        <a:xfrm>
          <a:off x="0" y="251773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- Testing Summary Report</a:t>
          </a:r>
          <a:endParaRPr lang="en-US" sz="2300" kern="1200"/>
        </a:p>
      </dsp:txBody>
      <dsp:txXfrm>
        <a:off x="26930" y="2544666"/>
        <a:ext cx="5127740" cy="497795"/>
      </dsp:txXfrm>
    </dsp:sp>
    <dsp:sp modelId="{FDC3C25E-26D3-401E-9392-E59154F0AB79}">
      <dsp:nvSpPr>
        <dsp:cNvPr id="0" name=""/>
        <dsp:cNvSpPr/>
      </dsp:nvSpPr>
      <dsp:spPr>
        <a:xfrm>
          <a:off x="0" y="313563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Incident Report</a:t>
          </a:r>
          <a:endParaRPr lang="en-US" sz="2300" kern="1200" dirty="0"/>
        </a:p>
      </dsp:txBody>
      <dsp:txXfrm>
        <a:off x="26930" y="3162561"/>
        <a:ext cx="5127740" cy="497795"/>
      </dsp:txXfrm>
    </dsp:sp>
    <dsp:sp modelId="{EA7CD388-C88C-407A-A147-CBFB7EC362A4}">
      <dsp:nvSpPr>
        <dsp:cNvPr id="0" name=""/>
        <dsp:cNvSpPr/>
      </dsp:nvSpPr>
      <dsp:spPr>
        <a:xfrm>
          <a:off x="0" y="375352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Execution Report</a:t>
          </a:r>
          <a:endParaRPr lang="en-US" sz="2300" kern="1200" dirty="0"/>
        </a:p>
      </dsp:txBody>
      <dsp:txXfrm>
        <a:off x="26930" y="3780456"/>
        <a:ext cx="5127740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86517A-D7C5-47CC-A25F-4444949625A4}" type="datetime1">
              <a:rPr lang="it-IT" smtClean="0"/>
              <a:t>05/02/2020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2DC3E1-4820-4B64-B990-34825062F3CA}" type="datetime1">
              <a:rPr lang="it-IT" noProof="0" smtClean="0"/>
              <a:t>05/02/2020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27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626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448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577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9918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35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903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233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383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72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06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11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131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113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207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053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639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358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0367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153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85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3526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7302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319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49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0872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148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247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4144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210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41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786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464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851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648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2838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7996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16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239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97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79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261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397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egnaposto immagine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291345" y="5460642"/>
            <a:ext cx="82142" cy="965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metà pagina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a di fluss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ma di flusso: Documento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tx1"/>
                </a:solidFill>
              </a:rPr>
              <a:pPr rtl="0"/>
              <a:t>‹N›</a:t>
            </a:fld>
            <a:endParaRPr lang="it-IT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2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Intestazione sezione 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 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bianco del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p.erra1@studenti.unisa.it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e.bruno21@studenti.unisa.it" TargetMode="External"/><Relationship Id="rId5" Type="http://schemas.openxmlformats.org/officeDocument/2006/relationships/hyperlink" Target="mailto:m.derosa102@studenti.unisa.it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g.impronta@studenti.unisa.it" TargetMode="Externa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ottotito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14" y="6057961"/>
            <a:ext cx="9144000" cy="341632"/>
          </a:xfrm>
        </p:spPr>
        <p:txBody>
          <a:bodyPr rtlCol="0"/>
          <a:lstStyle/>
          <a:p>
            <a:pPr rtl="0"/>
            <a:r>
              <a:rPr lang="it-IT" dirty="0"/>
              <a:t>Progetto Ingegneria del </a:t>
            </a:r>
            <a:r>
              <a:rPr lang="it-IT" dirty="0" err="1"/>
              <a:t>Sofware</a:t>
            </a:r>
            <a:r>
              <a:rPr lang="it-IT" dirty="0"/>
              <a:t> – Dispari 2019/2020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4" y="4276201"/>
            <a:ext cx="6376305" cy="14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1B310C-9F92-498A-8C66-5B4CF16A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38" y="771969"/>
            <a:ext cx="8682723" cy="53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35933F17-F49D-4DE2-AD12-4C142D96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69" y="448179"/>
            <a:ext cx="8278462" cy="59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93" y="3055577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Verifica richiesta di condivisone</a:t>
            </a:r>
          </a:p>
        </p:txBody>
      </p:sp>
    </p:spTree>
    <p:extLst>
      <p:ext uri="{BB962C8B-B14F-4D97-AF65-F5344CB8AC3E}">
        <p14:creationId xmlns:p14="http://schemas.microsoft.com/office/powerpoint/2010/main" val="872337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9D6A70-3E42-47CF-90AB-4EB8B0CD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33" y="40280"/>
            <a:ext cx="4999367" cy="64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1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DB14516-8DBF-45E4-9A1C-F80E3F0F3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33"/>
          <a:stretch/>
        </p:blipFill>
        <p:spPr>
          <a:xfrm>
            <a:off x="3971331" y="0"/>
            <a:ext cx="4391986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4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369A3BA-46EC-4F91-A13C-D3DCB17C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31" y="682733"/>
            <a:ext cx="8335538" cy="54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CE49C39-6FB5-4519-BA40-494CDB5D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13640"/>
            <a:ext cx="6456218" cy="66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 err="1"/>
              <a:t>Statechart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23A3BC-10CF-4582-9453-2397436B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17" y="1091145"/>
            <a:ext cx="5204373" cy="52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 err="1"/>
              <a:t>Statechart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F8E7EE-728E-40FD-8A27-AF6A5C62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4" y="2437484"/>
            <a:ext cx="11108926" cy="19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7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 non funzionali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5" y="4328546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Usabilità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6" y="5354979"/>
            <a:ext cx="2820761" cy="334508"/>
          </a:xfrm>
        </p:spPr>
        <p:txBody>
          <a:bodyPr rtlCol="0"/>
          <a:lstStyle/>
          <a:p>
            <a:pPr rtl="0"/>
            <a:r>
              <a:rPr lang="it-IT" dirty="0" err="1"/>
              <a:t>Supportabilità</a:t>
            </a:r>
            <a:endParaRPr lang="it-IT" dirty="0"/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14" y="2468352"/>
            <a:ext cx="2820761" cy="334508"/>
          </a:xfrm>
        </p:spPr>
        <p:txBody>
          <a:bodyPr rtlCol="0"/>
          <a:lstStyle/>
          <a:p>
            <a:pPr rtl="0"/>
            <a:r>
              <a:rPr lang="it-IT" dirty="0">
                <a:solidFill>
                  <a:srgbClr val="FFC000"/>
                </a:solidFill>
              </a:rPr>
              <a:t>Implementazione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Prestazioni</a:t>
            </a:r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4" y="33630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Affidabilità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1654502"/>
            <a:ext cx="6910622" cy="4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3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Chi siamo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58C43C-3BD2-4A61-8E23-1325D5908AC6}"/>
              </a:ext>
            </a:extLst>
          </p:cNvPr>
          <p:cNvSpPr txBox="1"/>
          <p:nvPr/>
        </p:nvSpPr>
        <p:spPr>
          <a:xfrm>
            <a:off x="135503" y="4297767"/>
            <a:ext cx="3015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Paolo Erra</a:t>
            </a:r>
          </a:p>
          <a:p>
            <a:r>
              <a:rPr lang="it-IT" sz="1500" dirty="0">
                <a:hlinkClick r:id="rId3"/>
              </a:rPr>
              <a:t>p.erra1@studenti.unisa.it</a:t>
            </a:r>
            <a:endParaRPr lang="it-IT" sz="15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E99E61-B258-4204-954B-2234BB723258}"/>
              </a:ext>
            </a:extLst>
          </p:cNvPr>
          <p:cNvSpPr txBox="1"/>
          <p:nvPr/>
        </p:nvSpPr>
        <p:spPr>
          <a:xfrm>
            <a:off x="2907782" y="4306419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Giacomo Impronta</a:t>
            </a:r>
          </a:p>
          <a:p>
            <a:r>
              <a:rPr lang="it-IT" sz="1500" dirty="0">
                <a:hlinkClick r:id="rId4"/>
              </a:rPr>
              <a:t>g.impronta@studenti.unisa.it</a:t>
            </a:r>
            <a:endParaRPr lang="it-IT" sz="15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50FB74-005D-4C4F-B35A-24AD80C90B97}"/>
              </a:ext>
            </a:extLst>
          </p:cNvPr>
          <p:cNvSpPr txBox="1"/>
          <p:nvPr/>
        </p:nvSpPr>
        <p:spPr>
          <a:xfrm>
            <a:off x="6102442" y="4297767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Michele de Rosa</a:t>
            </a:r>
          </a:p>
          <a:p>
            <a:r>
              <a:rPr lang="it-IT" sz="1500" u="sng" dirty="0">
                <a:hlinkClick r:id="rId5"/>
              </a:rPr>
              <a:t>m.derosa102@studenti.unisa.it</a:t>
            </a:r>
            <a:endParaRPr lang="it-IT" sz="15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14AA12-F5A8-4359-9820-F94F12F5625D}"/>
              </a:ext>
            </a:extLst>
          </p:cNvPr>
          <p:cNvSpPr txBox="1"/>
          <p:nvPr/>
        </p:nvSpPr>
        <p:spPr>
          <a:xfrm>
            <a:off x="9318229" y="4306419"/>
            <a:ext cx="378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Emanuele Bruno</a:t>
            </a:r>
          </a:p>
          <a:p>
            <a:r>
              <a:rPr lang="it-IT" sz="15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e.bruno21@studenti.unisa.it</a:t>
            </a:r>
            <a:endParaRPr lang="it-IT" sz="1500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persona, interni, uomo, cravatta&#10;&#10;Descrizione generata automaticamente">
            <a:extLst>
              <a:ext uri="{FF2B5EF4-FFF2-40B4-BE49-F238E27FC236}">
                <a16:creationId xmlns:a16="http://schemas.microsoft.com/office/drawing/2014/main" id="{A6306E58-4555-4A28-910C-FA5516E10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94" y="1785312"/>
            <a:ext cx="2426313" cy="2426313"/>
          </a:xfrm>
          <a:prstGeom prst="rect">
            <a:avLst/>
          </a:prstGeom>
        </p:spPr>
      </p:pic>
      <p:pic>
        <p:nvPicPr>
          <p:cNvPr id="15" name="Immagine 14" descr="Immagine che contiene persona, uomo, interni, indossando&#10;&#10;Descrizione generata automaticamente">
            <a:extLst>
              <a:ext uri="{FF2B5EF4-FFF2-40B4-BE49-F238E27FC236}">
                <a16:creationId xmlns:a16="http://schemas.microsoft.com/office/drawing/2014/main" id="{0A362F49-D01A-471C-AC90-E17633AA97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69" r="4169" b="33664"/>
          <a:stretch/>
        </p:blipFill>
        <p:spPr>
          <a:xfrm>
            <a:off x="6102442" y="1824059"/>
            <a:ext cx="2426313" cy="2426311"/>
          </a:xfrm>
          <a:prstGeom prst="rect">
            <a:avLst/>
          </a:prstGeom>
        </p:spPr>
      </p:pic>
      <p:pic>
        <p:nvPicPr>
          <p:cNvPr id="21" name="Immagine 20" descr="Immagine che contiene uomo, giovane, indossando, tenendo&#10;&#10;Descrizione generata automaticamente">
            <a:extLst>
              <a:ext uri="{FF2B5EF4-FFF2-40B4-BE49-F238E27FC236}">
                <a16:creationId xmlns:a16="http://schemas.microsoft.com/office/drawing/2014/main" id="{D557513D-A4E6-4747-B3DA-41F418BF8A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04" r="204" b="33659"/>
          <a:stretch/>
        </p:blipFill>
        <p:spPr>
          <a:xfrm>
            <a:off x="274058" y="1824059"/>
            <a:ext cx="2223550" cy="2387566"/>
          </a:xfrm>
          <a:prstGeom prst="rect">
            <a:avLst/>
          </a:prstGeom>
        </p:spPr>
      </p:pic>
      <p:pic>
        <p:nvPicPr>
          <p:cNvPr id="3" name="Immagine 2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BE6A2CCA-7391-4964-9096-C8B8CB9C8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0725" y="1763608"/>
            <a:ext cx="2045369" cy="2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8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Design goals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5" y="4328546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di manutenzione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6" y="5354979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utenti finali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14" y="2468352"/>
            <a:ext cx="2820761" cy="334508"/>
          </a:xfrm>
        </p:spPr>
        <p:txBody>
          <a:bodyPr rtlCol="0"/>
          <a:lstStyle/>
          <a:p>
            <a:pPr rtl="0"/>
            <a:r>
              <a:rPr lang="it-IT" dirty="0">
                <a:solidFill>
                  <a:srgbClr val="FFC000"/>
                </a:solidFill>
              </a:rPr>
              <a:t>Criteri di affidabilità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Criteri di performance</a:t>
            </a:r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4" y="33630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Criteri di costo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1654502"/>
            <a:ext cx="6910622" cy="4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Stile architetturale del sistema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Lo stile architetturale adottato per il sistema è di tipo repository, si tratta di un sistema </a:t>
            </a:r>
            <a:r>
              <a:rPr lang="it-IT" b="1" dirty="0"/>
              <a:t>MVC (Model </a:t>
            </a:r>
            <a:r>
              <a:rPr lang="it-IT" b="1" dirty="0" err="1"/>
              <a:t>View</a:t>
            </a:r>
            <a:r>
              <a:rPr lang="it-IT" b="1" dirty="0"/>
              <a:t> Controller) </a:t>
            </a:r>
          </a:p>
          <a:p>
            <a:pPr marL="0" indent="0">
              <a:buNone/>
            </a:pPr>
            <a:r>
              <a:rPr lang="it-IT" b="1" dirty="0"/>
              <a:t>Decomposizione in Layer:</a:t>
            </a:r>
          </a:p>
          <a:p>
            <a:r>
              <a:rPr lang="it-IT" b="1" dirty="0" err="1"/>
              <a:t>View</a:t>
            </a:r>
            <a:endParaRPr lang="it-IT" b="1" dirty="0"/>
          </a:p>
          <a:p>
            <a:r>
              <a:rPr lang="it-IT" b="1" dirty="0"/>
              <a:t>Controller</a:t>
            </a:r>
          </a:p>
          <a:p>
            <a:r>
              <a:rPr lang="it-IT" b="1" dirty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368669-682E-435B-9F12-B06B5809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16" y="2344763"/>
            <a:ext cx="5829224" cy="3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Mapping hardware/</a:t>
            </a:r>
            <a:r>
              <a:rPr lang="it-IT" dirty="0" err="1"/>
              <a:t>sofware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La struttura Hardware che si vuole andare a realizzare consta di un </a:t>
            </a:r>
            <a:r>
              <a:rPr lang="it-IT" b="1" dirty="0"/>
              <a:t>server</a:t>
            </a:r>
            <a:r>
              <a:rPr lang="it-IT" dirty="0"/>
              <a:t> che risponderà alle richieste inoltrate di un </a:t>
            </a:r>
            <a:r>
              <a:rPr lang="it-IT" b="1" dirty="0"/>
              <a:t>client</a:t>
            </a:r>
            <a:r>
              <a:rPr lang="it-IT" dirty="0"/>
              <a:t>. </a:t>
            </a:r>
          </a:p>
        </p:txBody>
      </p:sp>
      <p:pic>
        <p:nvPicPr>
          <p:cNvPr id="3" name="Immagine 2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1625C34-6337-4474-83E6-722CD2273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" t="23672" r="-685" b="7787"/>
          <a:stretch/>
        </p:blipFill>
        <p:spPr>
          <a:xfrm>
            <a:off x="2348346" y="2268250"/>
            <a:ext cx="6767946" cy="34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Gestione dei dati persistenti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69AF85-F0AC-4FBF-A238-08002C61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76362"/>
            <a:ext cx="10634662" cy="45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Object Design trade-off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fase dell’Object Design verranno fatte importanti scelte di progettazione, è necessario determinare quali punti rispettare e quali rendere opzionali. Per la realizzazione sono stati riconosciuti i seguenti trade-off: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Memoria vs Estensibilità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Tempo di risposta vs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Criteri di manutenzione vs Criteri di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Disponibilità vs Tolleranza ai guasti</a:t>
            </a:r>
          </a:p>
        </p:txBody>
      </p:sp>
      <p:pic>
        <p:nvPicPr>
          <p:cNvPr id="5" name="Immagine 4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60E1B9B5-F83F-416F-903F-132E178B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27" y="2550357"/>
            <a:ext cx="2881463" cy="2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Componenti off-the-</a:t>
            </a:r>
            <a:r>
              <a:rPr lang="it-IT" dirty="0" err="1"/>
              <a:t>shelf</a:t>
            </a:r>
            <a:endParaRPr lang="it-IT" dirty="0"/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Per il sistema che si vuole realizzare faremo uso di componenti off-the-</a:t>
            </a:r>
            <a:r>
              <a:rPr lang="it-IT" dirty="0" err="1"/>
              <a:t>shelf</a:t>
            </a:r>
            <a:r>
              <a:rPr lang="it-IT" dirty="0"/>
              <a:t>, ovvero componenti software già disponibili per facilitare l’implementazione del 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Jquery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Tomcat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A49376-DDE6-40DD-952D-83BC88F3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54" y="2122745"/>
            <a:ext cx="1963916" cy="1866356"/>
          </a:xfrm>
          <a:prstGeom prst="rect">
            <a:avLst/>
          </a:prstGeom>
        </p:spPr>
      </p:pic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816DA65-36E6-4FE9-8FBC-E5753ABA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349" y="4355389"/>
            <a:ext cx="2769727" cy="1731079"/>
          </a:xfrm>
          <a:prstGeom prst="rect">
            <a:avLst/>
          </a:prstGeom>
        </p:spPr>
      </p:pic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19BBCB52-EA58-4EF1-B485-50C966B5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17" y="4440130"/>
            <a:ext cx="4932515" cy="1866357"/>
          </a:xfrm>
          <a:prstGeom prst="rect">
            <a:avLst/>
          </a:prstGeom>
        </p:spPr>
      </p:pic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68D13D7-722E-40BA-BB9F-8DE7A792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6" y="4440130"/>
            <a:ext cx="4765167" cy="18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it-IT" dirty="0"/>
              <a:t>MVC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392B136-E105-4DAF-A68B-A7B947BE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78" y="4406287"/>
            <a:ext cx="1438275" cy="1247775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197CCB8-70B0-4207-873B-1EB21C9D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52" y="4406288"/>
            <a:ext cx="1438275" cy="1247775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EB697D-FE0A-459C-9A85-4F9CB4DD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28" y="2222500"/>
            <a:ext cx="1438275" cy="12477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259667-5F2A-46AA-9C3A-D4392588A57A}"/>
              </a:ext>
            </a:extLst>
          </p:cNvPr>
          <p:cNvSpPr txBox="1"/>
          <p:nvPr/>
        </p:nvSpPr>
        <p:spPr>
          <a:xfrm>
            <a:off x="2588298" y="1768753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D25362-B5C7-41CA-9415-D00F253F41F4}"/>
              </a:ext>
            </a:extLst>
          </p:cNvPr>
          <p:cNvSpPr txBox="1"/>
          <p:nvPr/>
        </p:nvSpPr>
        <p:spPr>
          <a:xfrm>
            <a:off x="4429249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5"/>
                </a:solidFill>
              </a:rPr>
              <a:t>MODEL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F68D41-7872-4458-BAE0-390D2D85FFBE}"/>
              </a:ext>
            </a:extLst>
          </p:cNvPr>
          <p:cNvSpPr txBox="1"/>
          <p:nvPr/>
        </p:nvSpPr>
        <p:spPr>
          <a:xfrm>
            <a:off x="970262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VIEW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802E4A-5841-4CEF-A38A-B644A1BC9950}"/>
              </a:ext>
            </a:extLst>
          </p:cNvPr>
          <p:cNvCxnSpPr>
            <a:cxnSpLocks/>
          </p:cNvCxnSpPr>
          <p:nvPr/>
        </p:nvCxnSpPr>
        <p:spPr>
          <a:xfrm>
            <a:off x="3994638" y="3568700"/>
            <a:ext cx="654073" cy="41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7EB229E-45D9-4458-A722-94F9154F194A}"/>
              </a:ext>
            </a:extLst>
          </p:cNvPr>
          <p:cNvCxnSpPr>
            <a:cxnSpLocks/>
          </p:cNvCxnSpPr>
          <p:nvPr/>
        </p:nvCxnSpPr>
        <p:spPr>
          <a:xfrm flipH="1">
            <a:off x="2044740" y="3568700"/>
            <a:ext cx="831373" cy="45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39C38D5-0A64-49A2-B671-C1CDA365F200}"/>
              </a:ext>
            </a:extLst>
          </p:cNvPr>
          <p:cNvCxnSpPr>
            <a:cxnSpLocks/>
          </p:cNvCxnSpPr>
          <p:nvPr/>
        </p:nvCxnSpPr>
        <p:spPr>
          <a:xfrm>
            <a:off x="2902549" y="4863487"/>
            <a:ext cx="949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E4A655-15CE-4102-9DBB-97843FE4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8" y="1091146"/>
            <a:ext cx="2074206" cy="52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41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Model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a sua volta altri tre package: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Bean: </a:t>
            </a:r>
            <a:r>
              <a:rPr lang="it-IT" dirty="0"/>
              <a:t>In questo package sono presenti tutti gli oggetti </a:t>
            </a:r>
            <a:r>
              <a:rPr lang="it-IT" dirty="0" err="1"/>
              <a:t>entity</a:t>
            </a:r>
            <a:r>
              <a:rPr lang="it-IT" dirty="0"/>
              <a:t> che definiscono gli oggetti di dominio.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Interface: </a:t>
            </a:r>
            <a:r>
              <a:rPr lang="it-IT" dirty="0"/>
              <a:t>Questo package contiene le interfacce che definiscono tutte le operazioni effettuabili sulle entità </a:t>
            </a:r>
            <a:r>
              <a:rPr lang="it-IT" dirty="0" err="1"/>
              <a:t>bean</a:t>
            </a:r>
            <a:r>
              <a:rPr lang="it-IT" dirty="0"/>
              <a:t> e dalle classi DAO responsabili delle operazioni sul database.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DAO: </a:t>
            </a:r>
            <a:r>
              <a:rPr lang="it-IT" dirty="0"/>
              <a:t>Questo package contiene tutte le classi che implementano le interfacce DAO definendo le operazioni di gestione dei dati rappresentati dai </a:t>
            </a:r>
            <a:r>
              <a:rPr lang="it-IT" dirty="0" err="1"/>
              <a:t>bean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4373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1A7399-9CF4-4A27-B956-A9E30C78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31501"/>
            <a:ext cx="12192000" cy="31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DB9BD2-8314-4565-8F42-B34F2A4E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37"/>
            <a:ext cx="12192000" cy="67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32" y="411233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Perché nasce </a:t>
            </a:r>
            <a:r>
              <a:rPr lang="it-IT" dirty="0" err="1"/>
              <a:t>DocuExchange</a:t>
            </a:r>
            <a:r>
              <a:rPr lang="it-IT" dirty="0"/>
              <a:t>?</a:t>
            </a:r>
          </a:p>
        </p:txBody>
      </p:sp>
      <p:sp>
        <p:nvSpPr>
          <p:cNvPr id="16" name="Rettangolo 15" descr="Blocco di sfondo numero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smtClean="0">
                <a:solidFill>
                  <a:schemeClr val="bg1"/>
                </a:solidFill>
              </a:rPr>
              <a:pPr rtl="0"/>
              <a:t>3</a:t>
            </a:fld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7" name="Segnaposto immagine 6" descr="Immagine che contiene interni, tavolo, sedendo, bianco&#10;&#10;Descrizione generata automaticamente">
            <a:extLst>
              <a:ext uri="{FF2B5EF4-FFF2-40B4-BE49-F238E27FC236}">
                <a16:creationId xmlns:a16="http://schemas.microsoft.com/office/drawing/2014/main" id="{18579773-169A-494D-B593-0277946147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36530" b="36530"/>
          <a:stretch>
            <a:fillRect/>
          </a:stretch>
        </p:blipFill>
        <p:spPr>
          <a:xfrm>
            <a:off x="123993" y="4476750"/>
            <a:ext cx="11944014" cy="2381251"/>
          </a:xfrm>
        </p:spPr>
      </p:pic>
      <p:pic>
        <p:nvPicPr>
          <p:cNvPr id="9" name="Immagine 8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51843280-A8C9-4E84-A1C7-26849D39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2" y="1666055"/>
            <a:ext cx="4667827" cy="25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E13BE4-E744-4D6C-8171-B6489354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29" y="0"/>
            <a:ext cx="660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Controller</a:t>
            </a:r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507946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le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AdminCheckRequest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AdminSearchRequest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AdminShowListRequest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CommonEditProfile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CommonLogin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CommonLogout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StudentInserReview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StudentListNote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StudentRegistration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StudentSenRequest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…</a:t>
            </a:r>
          </a:p>
        </p:txBody>
      </p:sp>
      <p:pic>
        <p:nvPicPr>
          <p:cNvPr id="4" name="Immagine 3" descr="Immagine che contiene screenshot, sedendo, monitor, nero&#10;&#10;Descrizione generata automaticamente">
            <a:extLst>
              <a:ext uri="{FF2B5EF4-FFF2-40B4-BE49-F238E27FC236}">
                <a16:creationId xmlns:a16="http://schemas.microsoft.com/office/drawing/2014/main" id="{F0EE73A9-D882-478F-A5A3-D484A790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89" y="1946170"/>
            <a:ext cx="7958711" cy="38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3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179181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questo sottosistema sono presenti le pagine JSP che serviranno per la visualizzazione della piattaforma. Le pagine JSP sono categorizzate per il tipo di utente.</a:t>
            </a:r>
            <a:r>
              <a:rPr lang="it-IT" b="1" dirty="0"/>
              <a:t> </a:t>
            </a:r>
          </a:p>
          <a:p>
            <a:r>
              <a:rPr lang="it-IT" b="1" dirty="0"/>
              <a:t>Pagine JSP Admin: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HomeAdmin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ProfilePrivateAdmin</a:t>
            </a:r>
            <a:r>
              <a:rPr lang="it-IT" dirty="0"/>
              <a:t> JSP</a:t>
            </a:r>
          </a:p>
          <a:p>
            <a:r>
              <a:rPr lang="it-IT" b="1" dirty="0"/>
              <a:t>Pagine JSP Studente: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ListNote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ProfileStudent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RequestForm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SignUp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ViewNoteJSP</a:t>
            </a:r>
            <a:endParaRPr lang="it-IT" dirty="0"/>
          </a:p>
          <a:p>
            <a:endParaRPr lang="it-IT" b="1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F3D31EF-805D-4323-BE1A-D8DF81E2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41" y="1788095"/>
            <a:ext cx="644828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2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94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882487-A325-4090-A959-7241F52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1" y="90822"/>
            <a:ext cx="5824378" cy="66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24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DC7242-8647-4CBD-ADC9-EF9FEB68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8" y="0"/>
            <a:ext cx="4330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1ADD63-44CE-4447-825A-91206C0B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77" y="0"/>
            <a:ext cx="446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2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4" name="Immagine 3" descr="Immagine che contiene screenshot, portatile, computer, sedendo&#10;&#10;Descrizione generata automaticamente">
            <a:extLst>
              <a:ext uri="{FF2B5EF4-FFF2-40B4-BE49-F238E27FC236}">
                <a16:creationId xmlns:a16="http://schemas.microsoft.com/office/drawing/2014/main" id="{58560F4D-A42F-44EE-8F35-49485A39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670" y="0"/>
            <a:ext cx="295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4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/>
              <a:t>Testing </a:t>
            </a:r>
          </a:p>
        </p:txBody>
      </p:sp>
      <p:pic>
        <p:nvPicPr>
          <p:cNvPr id="3" name="Segnaposto contenuto 2" descr="Immagine che contiene computer, orologio, tavolo, disegnando&#10;&#10;Descrizione generata automaticamente">
            <a:extLst>
              <a:ext uri="{FF2B5EF4-FFF2-40B4-BE49-F238E27FC236}">
                <a16:creationId xmlns:a16="http://schemas.microsoft.com/office/drawing/2014/main" id="{A40A6E71-E534-4916-9112-B31AE8BC4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138" y="2028825"/>
            <a:ext cx="4410251" cy="3608388"/>
          </a:xfrm>
        </p:spPr>
      </p:pic>
      <p:graphicFrame>
        <p:nvGraphicFramePr>
          <p:cNvPr id="15" name="Segnaposto contenuto 12">
            <a:extLst>
              <a:ext uri="{FF2B5EF4-FFF2-40B4-BE49-F238E27FC236}">
                <a16:creationId xmlns:a16="http://schemas.microsoft.com/office/drawing/2014/main" id="{6D3219ED-2DC8-41FB-9814-F82F2B41E5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9883121"/>
              </p:ext>
            </p:extLst>
          </p:nvPr>
        </p:nvGraphicFramePr>
        <p:xfrm>
          <a:off x="64389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 err="1"/>
              <a:t>Implement</a:t>
            </a:r>
            <a:r>
              <a:rPr lang="it-IT" dirty="0"/>
              <a:t>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9EC3184-0BEF-4E2B-A837-E7EA94E93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779341"/>
            <a:ext cx="5045529" cy="553536"/>
          </a:xfrm>
        </p:spPr>
        <p:txBody>
          <a:bodyPr/>
          <a:lstStyle/>
          <a:p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unit</a:t>
            </a:r>
            <a:r>
              <a:rPr lang="it-IT" sz="2000" b="1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à</a:t>
            </a:r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 e integrazione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JUnit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  <a:p>
            <a:endParaRPr lang="it-IT" dirty="0"/>
          </a:p>
        </p:txBody>
      </p:sp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C01151E-AE11-43F4-98B8-36BF1EFC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30" y="1528014"/>
            <a:ext cx="3981450" cy="1609725"/>
          </a:xfrm>
          <a:prstGeom prst="rect">
            <a:avLst/>
          </a:prstGeom>
        </p:spPr>
      </p:pic>
      <p:pic>
        <p:nvPicPr>
          <p:cNvPr id="19" name="Google Shape;163;g6dc4fc2144_0_2">
            <a:extLst>
              <a:ext uri="{FF2B5EF4-FFF2-40B4-BE49-F238E27FC236}">
                <a16:creationId xmlns:a16="http://schemas.microsoft.com/office/drawing/2014/main" id="{0CF31BC0-2B48-42D9-953D-37F53CD08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96" y="3684585"/>
            <a:ext cx="285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D0DFBA5-1DAD-483C-80CB-FA5801DC435D}"/>
              </a:ext>
            </a:extLst>
          </p:cNvPr>
          <p:cNvSpPr/>
          <p:nvPr/>
        </p:nvSpPr>
        <p:spPr>
          <a:xfrm>
            <a:off x="5617029" y="4340458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sistema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Selenium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Funzionalità principali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24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Richiesta condivisione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6433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Ricerca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777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Recensione appunti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9098538" y="4771884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Download</a:t>
            </a:r>
          </a:p>
        </p:txBody>
      </p:sp>
      <p:pic>
        <p:nvPicPr>
          <p:cNvPr id="21" name="Segnaposto immagine 20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D0AED7DB-89E5-4ADA-88CF-1B9CD1F75A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52" b="34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Con l’uso di </a:t>
            </a:r>
            <a:r>
              <a:rPr lang="it-IT" sz="2000" b="1" dirty="0" err="1"/>
              <a:t>mockito</a:t>
            </a:r>
            <a:r>
              <a:rPr lang="it-IT" sz="2000" b="1" dirty="0"/>
              <a:t> abbiamo potuto testare tutte le classi </a:t>
            </a:r>
            <a:r>
              <a:rPr lang="it-IT" sz="2000" b="1" dirty="0" err="1"/>
              <a:t>servlet</a:t>
            </a:r>
            <a:r>
              <a:rPr lang="it-IT" sz="2000" b="1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Abbiamo raggruppato tutte le classi di testing in un package chiamato test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Testing di unità </a:t>
            </a:r>
          </a:p>
        </p:txBody>
      </p:sp>
      <p:pic>
        <p:nvPicPr>
          <p:cNvPr id="7" name="Google Shape;203;g6dca367974_0_23">
            <a:extLst>
              <a:ext uri="{FF2B5EF4-FFF2-40B4-BE49-F238E27FC236}">
                <a16:creationId xmlns:a16="http://schemas.microsoft.com/office/drawing/2014/main" id="{46DC9F94-93CF-455E-B09A-6A592B86F4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424" y="795680"/>
            <a:ext cx="3816576" cy="1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E03CB3-A7BB-4A2F-AA66-09F9720D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99" y="1023041"/>
            <a:ext cx="2505425" cy="5334744"/>
          </a:xfrm>
          <a:prstGeom prst="rect">
            <a:avLst/>
          </a:prstGeom>
        </p:spPr>
      </p:pic>
      <p:pic>
        <p:nvPicPr>
          <p:cNvPr id="13" name="Immagine 12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44434512-166B-421A-A410-CC2F6D8ED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064" y="3690413"/>
            <a:ext cx="326753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0B3D359-8602-4211-9DB7-3ECAA7BB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Raggiungimento coverage</a:t>
            </a: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7B4E8CE-16F4-4EE3-A638-4D4E0F90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514475"/>
            <a:ext cx="8049748" cy="1448002"/>
          </a:xfrm>
          <a:prstGeom prst="rect">
            <a:avLst/>
          </a:prstGeom>
        </p:spPr>
      </p:pic>
      <p:pic>
        <p:nvPicPr>
          <p:cNvPr id="10" name="Immagine 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EDB1DB3-0681-4428-8C87-4F6C84C8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429000"/>
            <a:ext cx="804974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4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DFB05BC-DC9D-4E9E-BBC7-4F5097C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Integration test –Bottom up sui layer</a:t>
            </a:r>
          </a:p>
        </p:txBody>
      </p:sp>
      <p:pic>
        <p:nvPicPr>
          <p:cNvPr id="7" name="Picture 930510576">
            <a:extLst>
              <a:ext uri="{FF2B5EF4-FFF2-40B4-BE49-F238E27FC236}">
                <a16:creationId xmlns:a16="http://schemas.microsoft.com/office/drawing/2014/main" id="{A7D8F012-61B7-47ED-B131-D267BAF08A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0" y="1463040"/>
            <a:ext cx="6265805" cy="4770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751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37D492-4E68-4226-A57B-A17E8677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it-IT" dirty="0"/>
              <a:t>System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CC95A-A8FF-4EFC-AF04-9CFE5E09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Vengono eseguiti i testing sui casi di test specificati nel TCS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26054CD-987A-4F44-BB32-AB6F7047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8" y="2156008"/>
            <a:ext cx="5913732" cy="4077130"/>
          </a:xfrm>
          <a:prstGeom prst="rect">
            <a:avLst/>
          </a:prstGeom>
        </p:spPr>
      </p:pic>
      <p:pic>
        <p:nvPicPr>
          <p:cNvPr id="8" name="Google Shape;163;g6dc4fc2144_0_2">
            <a:extLst>
              <a:ext uri="{FF2B5EF4-FFF2-40B4-BE49-F238E27FC236}">
                <a16:creationId xmlns:a16="http://schemas.microsoft.com/office/drawing/2014/main" id="{5D90BDF3-A13F-4596-8EC2-065EE468C2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25" y="870133"/>
            <a:ext cx="2560738" cy="207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305304A-0580-4885-98C4-D89A350A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27" y="3680970"/>
            <a:ext cx="4328336" cy="26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 err="1"/>
              <a:t>Usability</a:t>
            </a:r>
            <a:r>
              <a:rPr lang="it-IT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466105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EC7B944-07D8-4342-88BE-4ABBD023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63747" cy="2848373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6919495-A91E-49FA-BFC6-F1EB40A1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7135221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427571-70AA-43A1-918C-5D388085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20905" cy="33437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B73CEE-A4CB-4A34-9B9D-6AC8F328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2417"/>
            <a:ext cx="717332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7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386283-D2A6-4A47-ACBB-84C4A145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59010" cy="2848373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9D89DBA-58C9-4A5A-8EAB-A29F0354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3" y="3429000"/>
            <a:ext cx="707806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1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08E61B-A2BE-4ABA-953B-C498CD1B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8"/>
          <a:stretch/>
        </p:blipFill>
        <p:spPr>
          <a:xfrm>
            <a:off x="0" y="0"/>
            <a:ext cx="7030431" cy="27293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85EED6-A575-4981-A641-A0D5DA931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3892"/>
            <a:ext cx="708758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3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F929B33-8515-4D0B-B873-32C127E7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3800" cy="3019846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34FD06-5A77-4D9E-89B4-A6DBF514A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76211" y="3203483"/>
            <a:ext cx="7087589" cy="27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87" y="229899"/>
            <a:ext cx="5400025" cy="746846"/>
          </a:xfrm>
        </p:spPr>
        <p:txBody>
          <a:bodyPr rtlCol="0"/>
          <a:lstStyle/>
          <a:p>
            <a:pPr rtl="0"/>
            <a:r>
              <a:rPr lang="it-IT" dirty="0"/>
              <a:t>Use case </a:t>
            </a:r>
            <a:r>
              <a:rPr lang="it-IT" dirty="0" err="1"/>
              <a:t>diagram</a:t>
            </a:r>
            <a:endParaRPr lang="it-IT" dirty="0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A1A627AC-6649-4AE6-8FFC-24F55DF08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331" y="976745"/>
            <a:ext cx="4497336" cy="577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2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3" y="130355"/>
            <a:ext cx="4809195" cy="110981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2FE267C-861F-4E1F-A7AC-F1A4010C18BA}"/>
              </a:ext>
            </a:extLst>
          </p:cNvPr>
          <p:cNvSpPr/>
          <p:nvPr/>
        </p:nvSpPr>
        <p:spPr>
          <a:xfrm>
            <a:off x="425901" y="5491542"/>
            <a:ext cx="153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77689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740315-181C-471E-B505-12D512EB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9" y="1420132"/>
            <a:ext cx="3237146" cy="401773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A56D412-3C66-4EDB-9D3E-83A2BEDA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65" y="375810"/>
            <a:ext cx="4601217" cy="6106377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701E30D-E304-47C8-88B5-F79BF15AE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86" y="1853220"/>
            <a:ext cx="372479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75" y="2876117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Invio richiesta di condivisione</a:t>
            </a:r>
          </a:p>
        </p:txBody>
      </p:sp>
    </p:spTree>
    <p:extLst>
      <p:ext uri="{BB962C8B-B14F-4D97-AF65-F5344CB8AC3E}">
        <p14:creationId xmlns:p14="http://schemas.microsoft.com/office/powerpoint/2010/main" val="1287524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4CC5975-AACC-49D0-8E81-FA62A4D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69" y="0"/>
            <a:ext cx="590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2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986C217-6008-40CC-9594-BE6D7179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1" y="-40809"/>
            <a:ext cx="5285677" cy="69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9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91_TF89715846" id="{0A9DA3FE-EFA6-43CE-BDEB-B00CBAE3F41D}" vid="{9D454B9C-0501-48D3-9BF4-19B502D2D64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fb0879af-3eba-417a-a55a-ffe6dcd6ca77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dc4bcd6-49db-4c07-9060-8acfc67cef9f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Widescreen</PresentationFormat>
  <Paragraphs>163</Paragraphs>
  <Slides>50</Slides>
  <Notes>45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5" baseType="lpstr">
      <vt:lpstr>Aharoni</vt:lpstr>
      <vt:lpstr>Arial</vt:lpstr>
      <vt:lpstr>Calibri</vt:lpstr>
      <vt:lpstr>Century Gothic</vt:lpstr>
      <vt:lpstr>Tema di Office</vt:lpstr>
      <vt:lpstr>Presentazione standard di PowerPoint</vt:lpstr>
      <vt:lpstr>Chi siamo </vt:lpstr>
      <vt:lpstr>Perché nasce DocuExchange?</vt:lpstr>
      <vt:lpstr>Funzionalità principali</vt:lpstr>
      <vt:lpstr>Use case diagram</vt:lpstr>
      <vt:lpstr>Presentazione standard di PowerPoint</vt:lpstr>
      <vt:lpstr>Invio richiesta di condivisione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Verifica richiesta di condivisone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Statechart</vt:lpstr>
      <vt:lpstr>Statechart</vt:lpstr>
      <vt:lpstr>Requisiti non funzionali</vt:lpstr>
      <vt:lpstr>Design goals</vt:lpstr>
      <vt:lpstr>Stile architetturale del sistema</vt:lpstr>
      <vt:lpstr>Mapping hardware/sofware</vt:lpstr>
      <vt:lpstr>Gestione dei dati persistenti</vt:lpstr>
      <vt:lpstr>Object Design trade-off</vt:lpstr>
      <vt:lpstr>Componenti off-the-shelf</vt:lpstr>
      <vt:lpstr>MVC</vt:lpstr>
      <vt:lpstr>Package Model</vt:lpstr>
      <vt:lpstr>Presentazione standard di PowerPoint</vt:lpstr>
      <vt:lpstr>Presentazione standard di PowerPoint</vt:lpstr>
      <vt:lpstr>Presentazione standard di PowerPoint</vt:lpstr>
      <vt:lpstr>Package Controller</vt:lpstr>
      <vt:lpstr>Package View</vt:lpstr>
      <vt:lpstr>Class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 </vt:lpstr>
      <vt:lpstr>Implement </vt:lpstr>
      <vt:lpstr>Testing di unità </vt:lpstr>
      <vt:lpstr>Raggiungimento coverage</vt:lpstr>
      <vt:lpstr>Integration test –Bottom up sui layer</vt:lpstr>
      <vt:lpstr>System Testing</vt:lpstr>
      <vt:lpstr>Usability Testing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2020-02-02T16:16:10Z</dcterms:created>
  <dcterms:modified xsi:type="dcterms:W3CDTF">2020-02-05T11:03:45Z</dcterms:modified>
</cp:coreProperties>
</file>